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35999725" cx="25199975"/>
  <p:notesSz cx="6858000" cy="9144000"/>
  <p:embeddedFontLst>
    <p:embeddedFont>
      <p:font typeface="Chau Philomene One"/>
      <p:regular r:id="rId8"/>
      <p:italic r:id="rId9"/>
    </p:embeddedFont>
    <p:embeddedFont>
      <p:font typeface="Acme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339">
          <p15:clr>
            <a:srgbClr val="A4A3A4"/>
          </p15:clr>
        </p15:guide>
        <p15:guide id="2" pos="7937">
          <p15:clr>
            <a:srgbClr val="A4A3A4"/>
          </p15:clr>
        </p15:guide>
      </p15:sldGuideLst>
    </p:ext>
    <p:ext uri="GoogleSlidesCustomDataVersion2">
      <go:slidesCustomData xmlns:go="http://customooxmlschemas.google.com/" r:id="rId11" roundtripDataSignature="AMtx7mgDmlSM/0hNVrA//Gq89hlmj7KU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339" orient="horz"/>
        <p:guide pos="793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font" Target="fonts/Acme-regular.fntdata"/><Relationship Id="rId9" Type="http://schemas.openxmlformats.org/officeDocument/2006/relationships/font" Target="fonts/ChauPhilomeneOn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ChauPhilomene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28850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04af18368_0_36:notes"/>
          <p:cNvSpPr/>
          <p:nvPr>
            <p:ph idx="2" type="sldImg"/>
          </p:nvPr>
        </p:nvSpPr>
        <p:spPr>
          <a:xfrm>
            <a:off x="2228850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g2204af1836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f2b173ad32_0_0:notes"/>
          <p:cNvSpPr/>
          <p:nvPr>
            <p:ph idx="2" type="sldImg"/>
          </p:nvPr>
        </p:nvSpPr>
        <p:spPr>
          <a:xfrm>
            <a:off x="2228850" y="685800"/>
            <a:ext cx="2400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2f2b173ad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/>
          <p:nvPr>
            <p:ph type="title"/>
          </p:nvPr>
        </p:nvSpPr>
        <p:spPr>
          <a:xfrm>
            <a:off x="1746818" y="1919986"/>
            <a:ext cx="21734978" cy="6958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5"/>
          <p:cNvSpPr txBox="1"/>
          <p:nvPr>
            <p:ph idx="1" type="body"/>
          </p:nvPr>
        </p:nvSpPr>
        <p:spPr>
          <a:xfrm>
            <a:off x="1746818" y="9599936"/>
            <a:ext cx="21734978" cy="22841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69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14" name="Google Shape;14;p5"/>
          <p:cNvSpPr txBox="1"/>
          <p:nvPr>
            <p:ph idx="10" type="dt"/>
          </p:nvPr>
        </p:nvSpPr>
        <p:spPr>
          <a:xfrm>
            <a:off x="17325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5"/>
          <p:cNvSpPr txBox="1"/>
          <p:nvPr>
            <p:ph idx="11" type="ftr"/>
          </p:nvPr>
        </p:nvSpPr>
        <p:spPr>
          <a:xfrm>
            <a:off x="8347495" y="33366429"/>
            <a:ext cx="8504992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5"/>
          <p:cNvSpPr txBox="1"/>
          <p:nvPr>
            <p:ph idx="12" type="sldNum"/>
          </p:nvPr>
        </p:nvSpPr>
        <p:spPr>
          <a:xfrm>
            <a:off x="178118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1746818" y="1919986"/>
            <a:ext cx="21734978" cy="6958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1193558" y="10153197"/>
            <a:ext cx="22841499" cy="217349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69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17325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8347495" y="33366429"/>
            <a:ext cx="8504992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178118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5496547" y="14428838"/>
            <a:ext cx="30508113" cy="54337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5528441" y="9152588"/>
            <a:ext cx="30508109" cy="15986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69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17325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8347495" y="33366429"/>
            <a:ext cx="8504992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178118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idx="10" type="dt"/>
          </p:nvPr>
        </p:nvSpPr>
        <p:spPr>
          <a:xfrm>
            <a:off x="17325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8347495" y="33366429"/>
            <a:ext cx="8504992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178118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3149997" y="5903003"/>
            <a:ext cx="18899981" cy="1253324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  <a:buFont typeface="Calibri"/>
              <a:buNone/>
              <a:defRPr sz="1240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3149997" y="18908199"/>
            <a:ext cx="18899981" cy="86916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2069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4961">
                <a:solidFill>
                  <a:srgbClr val="3F3F3F"/>
                </a:solidFill>
              </a:defRPr>
            </a:lvl1pPr>
            <a:lvl2pPr lvl="1" algn="ctr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575"/>
              <a:buNone/>
              <a:defRPr sz="5787"/>
            </a:lvl2pPr>
            <a:lvl3pPr lvl="2" algn="ctr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4961"/>
            </a:lvl3pPr>
            <a:lvl4pPr lvl="3" algn="ctr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4134"/>
            </a:lvl4pPr>
            <a:lvl5pPr lvl="4" algn="ctr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4134"/>
            </a:lvl5pPr>
            <a:lvl6pPr lvl="5" algn="ctr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4134"/>
            </a:lvl6pPr>
            <a:lvl7pPr lvl="6" algn="ctr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4134"/>
            </a:lvl7pPr>
            <a:lvl8pPr lvl="7" algn="ctr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4134"/>
            </a:lvl8pPr>
            <a:lvl9pPr lvl="8" algn="ctr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4134"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17325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8347495" y="33366429"/>
            <a:ext cx="8504992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178118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1719377" y="8989035"/>
            <a:ext cx="21734978" cy="149668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  <a:buFont typeface="Calibri"/>
              <a:buNone/>
              <a:defRPr b="0" sz="1240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1719377" y="23898166"/>
            <a:ext cx="21734978" cy="78749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69"/>
              </a:spcBef>
              <a:spcAft>
                <a:spcPts val="0"/>
              </a:spcAft>
              <a:buClr>
                <a:srgbClr val="3F3F3F"/>
              </a:buClr>
              <a:buSzPts val="1350"/>
              <a:buNone/>
              <a:defRPr sz="4961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rgbClr val="888888"/>
              </a:buClr>
              <a:buSzPts val="1013"/>
              <a:buNone/>
              <a:defRPr sz="3722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3307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rgbClr val="888888"/>
              </a:buClr>
              <a:buSzPts val="788"/>
              <a:buNone/>
              <a:defRPr sz="2896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rgbClr val="888888"/>
              </a:buClr>
              <a:buSzPts val="788"/>
              <a:buNone/>
              <a:defRPr sz="2896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rgbClr val="888888"/>
              </a:buClr>
              <a:buSzPts val="788"/>
              <a:buNone/>
              <a:defRPr sz="2896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rgbClr val="888888"/>
              </a:buClr>
              <a:buSzPts val="788"/>
              <a:buNone/>
              <a:defRPr sz="2896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rgbClr val="888888"/>
              </a:buClr>
              <a:buSzPts val="788"/>
              <a:buNone/>
              <a:defRPr sz="2896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81"/>
              </a:spcBef>
              <a:spcAft>
                <a:spcPts val="0"/>
              </a:spcAft>
              <a:buClr>
                <a:srgbClr val="888888"/>
              </a:buClr>
              <a:buSzPts val="788"/>
              <a:buNone/>
              <a:defRPr sz="2896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0" type="dt"/>
          </p:nvPr>
        </p:nvSpPr>
        <p:spPr>
          <a:xfrm>
            <a:off x="17325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8347495" y="33366429"/>
            <a:ext cx="8504992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178118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1746818" y="1919986"/>
            <a:ext cx="21734978" cy="6958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746816" y="9599936"/>
            <a:ext cx="10709989" cy="22841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69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12757489" y="9599936"/>
            <a:ext cx="10709989" cy="22841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69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0" type="dt"/>
          </p:nvPr>
        </p:nvSpPr>
        <p:spPr>
          <a:xfrm>
            <a:off x="17325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1" type="ftr"/>
          </p:nvPr>
        </p:nvSpPr>
        <p:spPr>
          <a:xfrm>
            <a:off x="8347495" y="33366429"/>
            <a:ext cx="8504992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178118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>
  <p:cSld name="Comparació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idx="1" type="body"/>
          </p:nvPr>
        </p:nvSpPr>
        <p:spPr>
          <a:xfrm>
            <a:off x="1746818" y="8828546"/>
            <a:ext cx="10657491" cy="43343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4961"/>
            </a:lvl1pPr>
            <a:lvl2pPr indent="-228600" lvl="1" marL="9144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b="1" sz="4134"/>
            </a:lvl2pPr>
            <a:lvl3pPr indent="-228600" lvl="2" marL="13716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b="1" sz="3722"/>
            </a:lvl3pPr>
            <a:lvl4pPr indent="-228600" lvl="3" marL="18288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3307"/>
            </a:lvl4pPr>
            <a:lvl5pPr indent="-228600" lvl="4" marL="22860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3307"/>
            </a:lvl5pPr>
            <a:lvl6pPr indent="-228600" lvl="5" marL="2743200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3307"/>
            </a:lvl6pPr>
            <a:lvl7pPr indent="-228600" lvl="6" marL="3200400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3307"/>
            </a:lvl7pPr>
            <a:lvl8pPr indent="-228600" lvl="7" marL="3657600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3307"/>
            </a:lvl8pPr>
            <a:lvl9pPr indent="-228600" lvl="8" marL="4114800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3307"/>
            </a:lvl9pPr>
          </a:lstStyle>
          <a:p/>
        </p:txBody>
      </p:sp>
      <p:sp>
        <p:nvSpPr>
          <p:cNvPr id="42" name="Google Shape;42;p8"/>
          <p:cNvSpPr txBox="1"/>
          <p:nvPr>
            <p:ph idx="2" type="body"/>
          </p:nvPr>
        </p:nvSpPr>
        <p:spPr>
          <a:xfrm>
            <a:off x="1746818" y="13162902"/>
            <a:ext cx="10657491" cy="19320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69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3" type="body"/>
          </p:nvPr>
        </p:nvSpPr>
        <p:spPr>
          <a:xfrm>
            <a:off x="12757491" y="8828552"/>
            <a:ext cx="10709993" cy="433434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4961"/>
            </a:lvl1pPr>
            <a:lvl2pPr indent="-228600" lvl="1" marL="9144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b="1" sz="4134"/>
            </a:lvl2pPr>
            <a:lvl3pPr indent="-228600" lvl="2" marL="13716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b="1" sz="3722"/>
            </a:lvl3pPr>
            <a:lvl4pPr indent="-228600" lvl="3" marL="18288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3307"/>
            </a:lvl4pPr>
            <a:lvl5pPr indent="-228600" lvl="4" marL="22860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3307"/>
            </a:lvl5pPr>
            <a:lvl6pPr indent="-228600" lvl="5" marL="2743200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3307"/>
            </a:lvl6pPr>
            <a:lvl7pPr indent="-228600" lvl="6" marL="3200400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3307"/>
            </a:lvl7pPr>
            <a:lvl8pPr indent="-228600" lvl="7" marL="3657600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3307"/>
            </a:lvl8pPr>
            <a:lvl9pPr indent="-228600" lvl="8" marL="4114800" algn="l">
              <a:lnSpc>
                <a:spcPct val="100000"/>
              </a:lnSpc>
              <a:spcBef>
                <a:spcPts val="66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3307"/>
            </a:lvl9pPr>
          </a:lstStyle>
          <a:p/>
        </p:txBody>
      </p:sp>
      <p:sp>
        <p:nvSpPr>
          <p:cNvPr id="44" name="Google Shape;44;p8"/>
          <p:cNvSpPr txBox="1"/>
          <p:nvPr>
            <p:ph idx="4" type="body"/>
          </p:nvPr>
        </p:nvSpPr>
        <p:spPr>
          <a:xfrm>
            <a:off x="12757491" y="13162902"/>
            <a:ext cx="10709993" cy="19320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69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5pPr>
            <a:lvl6pPr indent="-342900" lvl="5" marL="27432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1323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17325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8347495" y="33366429"/>
            <a:ext cx="8504992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178118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1746818" y="1919986"/>
            <a:ext cx="21734978" cy="6958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>
  <p:cSld name="Solo el título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idx="10" type="dt"/>
          </p:nvPr>
        </p:nvSpPr>
        <p:spPr>
          <a:xfrm>
            <a:off x="17325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8347495" y="33366429"/>
            <a:ext cx="8504992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178118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53" name="Google Shape;53;p9"/>
          <p:cNvSpPr txBox="1"/>
          <p:nvPr>
            <p:ph type="title"/>
          </p:nvPr>
        </p:nvSpPr>
        <p:spPr>
          <a:xfrm>
            <a:off x="1746818" y="1919986"/>
            <a:ext cx="21734978" cy="6958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1738800" y="2399987"/>
            <a:ext cx="8126992" cy="83999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sz="661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0709991" y="5199962"/>
            <a:ext cx="12757489" cy="255998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2069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6614"/>
            </a:lvl1pPr>
            <a:lvl2pPr indent="-328612" lvl="1" marL="9144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575"/>
              <a:buChar char="●"/>
              <a:defRPr sz="5787"/>
            </a:lvl2pPr>
            <a:lvl3pPr indent="-314325" lvl="2" marL="13716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350"/>
              <a:buChar char="●"/>
              <a:defRPr sz="4961"/>
            </a:lvl3pPr>
            <a:lvl4pPr indent="-300037" lvl="3" marL="18288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125"/>
              <a:buChar char="●"/>
              <a:defRPr sz="4134"/>
            </a:lvl4pPr>
            <a:lvl5pPr indent="-300037" lvl="4" marL="22860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1125"/>
              <a:buChar char="●"/>
              <a:defRPr sz="4134"/>
            </a:lvl5pPr>
            <a:lvl6pPr indent="-300037" lvl="5" marL="2743200" algn="l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125"/>
              <a:buChar char="●"/>
              <a:defRPr sz="4134"/>
            </a:lvl6pPr>
            <a:lvl7pPr indent="-300037" lvl="6" marL="3200400" algn="l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125"/>
              <a:buChar char="●"/>
              <a:defRPr sz="4134"/>
            </a:lvl7pPr>
            <a:lvl8pPr indent="-300037" lvl="7" marL="3657600" algn="l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125"/>
              <a:buChar char="●"/>
              <a:defRPr sz="4134"/>
            </a:lvl8pPr>
            <a:lvl9pPr indent="-300037" lvl="8" marL="4114800" algn="l">
              <a:lnSpc>
                <a:spcPct val="100000"/>
              </a:lnSpc>
              <a:spcBef>
                <a:spcPts val="827"/>
              </a:spcBef>
              <a:spcAft>
                <a:spcPts val="0"/>
              </a:spcAft>
              <a:buClr>
                <a:schemeClr val="dk1"/>
              </a:buClr>
              <a:buSzPts val="1125"/>
              <a:buChar char="●"/>
              <a:defRPr sz="4134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1738800" y="10799920"/>
            <a:ext cx="8126992" cy="199998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6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3307"/>
            </a:lvl1pPr>
            <a:lvl2pPr indent="-228600" lvl="1" marL="9144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2480"/>
            </a:lvl2pPr>
            <a:lvl3pPr indent="-228600" lvl="2" marL="13716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2069"/>
            </a:lvl3pPr>
            <a:lvl4pPr indent="-228600" lvl="3" marL="18288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1859"/>
            </a:lvl4pPr>
            <a:lvl5pPr indent="-228600" lvl="4" marL="22860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1859"/>
            </a:lvl5pPr>
            <a:lvl6pPr indent="-228600" lvl="5" marL="2743200" algn="l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1859"/>
            </a:lvl6pPr>
            <a:lvl7pPr indent="-228600" lvl="6" marL="3200400" algn="l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1859"/>
            </a:lvl7pPr>
            <a:lvl8pPr indent="-228600" lvl="7" marL="3657600" algn="l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1859"/>
            </a:lvl8pPr>
            <a:lvl9pPr indent="-228600" lvl="8" marL="4114800" algn="l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1859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17325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8347495" y="33366429"/>
            <a:ext cx="8504992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178118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38800" y="2399982"/>
            <a:ext cx="8126992" cy="83999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sz="661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0709991" y="5199962"/>
            <a:ext cx="12757489" cy="25599814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38800" y="10799922"/>
            <a:ext cx="8126992" cy="199998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69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3307"/>
            </a:lvl1pPr>
            <a:lvl2pPr indent="-228600" lvl="1" marL="9144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2480"/>
            </a:lvl2pPr>
            <a:lvl3pPr indent="-228600" lvl="2" marL="13716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2069"/>
            </a:lvl3pPr>
            <a:lvl4pPr indent="-228600" lvl="3" marL="18288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1859"/>
            </a:lvl4pPr>
            <a:lvl5pPr indent="-228600" lvl="4" marL="2286000" algn="l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1859"/>
            </a:lvl5pPr>
            <a:lvl6pPr indent="-228600" lvl="5" marL="2743200" algn="l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1859"/>
            </a:lvl6pPr>
            <a:lvl7pPr indent="-228600" lvl="6" marL="3200400" algn="l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1859"/>
            </a:lvl7pPr>
            <a:lvl8pPr indent="-228600" lvl="7" marL="3657600" algn="l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1859"/>
            </a:lvl8pPr>
            <a:lvl9pPr indent="-228600" lvl="8" marL="4114800" algn="l">
              <a:lnSpc>
                <a:spcPct val="100000"/>
              </a:lnSpc>
              <a:spcBef>
                <a:spcPts val="371"/>
              </a:spcBef>
              <a:spcAft>
                <a:spcPts val="0"/>
              </a:spcAft>
              <a:buClr>
                <a:schemeClr val="dk1"/>
              </a:buClr>
              <a:buSzPts val="506"/>
              <a:buNone/>
              <a:defRPr sz="1859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17325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8347495" y="33366429"/>
            <a:ext cx="8504992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178118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1746818" y="1919986"/>
            <a:ext cx="21734978" cy="6958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5"/>
              <a:buFont typeface="Calibri"/>
              <a:buNone/>
              <a:defRPr b="0" i="0" sz="24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1746818" y="9599936"/>
            <a:ext cx="21734978" cy="228414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612" lvl="0" marL="4572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Noto Sans Symbols"/>
              <a:buChar char="●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325" lvl="1" marL="9144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●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0037" lvl="2" marL="13716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Noto Sans Symbols"/>
              <a:buChar char="●"/>
              <a:defRPr b="0" i="0" sz="1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925" lvl="3" marL="18288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●"/>
              <a:defRPr b="0" i="0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925" lvl="4" marL="22860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●"/>
              <a:defRPr b="0" i="0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925" lvl="5" marL="2743200" marR="0" rtl="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●"/>
              <a:defRPr b="0" i="0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925" lvl="6" marL="3200400" marR="0" rtl="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●"/>
              <a:defRPr b="0" i="0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925" lvl="7" marL="3657600" marR="0" rtl="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●"/>
              <a:defRPr b="0" i="0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925" lvl="8" marL="4114800" marR="0" rtl="0" algn="l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buClr>
                <a:schemeClr val="dk1"/>
              </a:buClr>
              <a:buSzPts val="1013"/>
              <a:buFont typeface="Noto Sans Symbols"/>
              <a:buChar char="●"/>
              <a:defRPr b="0" i="0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17325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7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1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1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1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1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1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1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1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1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8347495" y="33366429"/>
            <a:ext cx="8504992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7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1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1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1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1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1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1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1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661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17811800" y="33366429"/>
            <a:ext cx="5669994" cy="191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9"/>
              <a:buFont typeface="Arial"/>
              <a:buNone/>
              <a:defRPr b="0" i="0" sz="2275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204af18368_0_36"/>
          <p:cNvSpPr txBox="1"/>
          <p:nvPr/>
        </p:nvSpPr>
        <p:spPr>
          <a:xfrm>
            <a:off x="1205983" y="5565823"/>
            <a:ext cx="21894000" cy="220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925" lIns="335925" spcFirstLastPara="1" rIns="335925" wrap="square" tIns="335925">
            <a:noAutofit/>
          </a:bodyPr>
          <a:lstStyle/>
          <a:p>
            <a:pPr indent="-1160819" lvl="0" marL="167998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cme"/>
              <a:buChar char="●"/>
            </a:pPr>
            <a:r>
              <a:rPr b="0" i="0" lang="es-ES" sz="5052" u="none" cap="none" strike="noStrik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No remover el logo del evento, ni los logos de las entidades organizadoras. </a:t>
            </a:r>
            <a:endParaRPr b="0" i="0" sz="5052" u="none" cap="none" strike="noStrike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indent="-1160819" lvl="0" marL="167998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cme"/>
              <a:buChar char="●"/>
            </a:pPr>
            <a:r>
              <a:rPr b="0" i="0" lang="es-ES" sz="5052" u="none" cap="none" strike="noStrik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No utilizar títulos interrogativos. </a:t>
            </a:r>
            <a:endParaRPr b="0" i="0" sz="5052" u="none" cap="none" strike="noStrike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indent="-1160819" lvl="0" marL="167998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cme"/>
              <a:buChar char="●"/>
            </a:pPr>
            <a:r>
              <a:rPr b="0" i="0" lang="es-ES" sz="5052" u="none" cap="none" strike="noStrik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Título breve con no más de 12 palabras. Tamaño de la fuente de 60. </a:t>
            </a:r>
            <a:endParaRPr b="0" i="0" sz="5052" u="none" cap="none" strike="noStrike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indent="-1160819" lvl="0" marL="167998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cme"/>
              <a:buChar char="●"/>
            </a:pPr>
            <a:r>
              <a:rPr b="0" i="0" lang="es-ES" sz="5052" u="none" cap="none" strike="noStrik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Autor (es): no más de 3. Se consignan los 2 apellidos y las iniciales del nombre. Tamaño de la fuente de 30. </a:t>
            </a:r>
            <a:endParaRPr sz="5052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indent="-1160819" lvl="0" marL="167998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cme"/>
              <a:buChar char="●"/>
            </a:pPr>
            <a:r>
              <a:rPr lang="es-ES" sz="5052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Fuente de letra a utilizar: Times New </a:t>
            </a:r>
            <a:r>
              <a:rPr lang="es-ES" sz="5052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Roman</a:t>
            </a:r>
            <a:r>
              <a:rPr lang="es-ES" sz="5052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.</a:t>
            </a:r>
            <a:endParaRPr sz="5052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indent="-1160819" lvl="0" marL="167998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cme"/>
              <a:buChar char="●"/>
            </a:pPr>
            <a:r>
              <a:rPr lang="es-ES" sz="5052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Letra legible de tamaño mínimo de 30. Si se genera contraste con colores de fondo procurar que permita la legibilidad del texto.</a:t>
            </a:r>
            <a:endParaRPr sz="5052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indent="-1160819" lvl="0" marL="167998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cme"/>
              <a:buChar char="●"/>
            </a:pPr>
            <a:r>
              <a:rPr b="0" i="0" lang="es-ES" sz="5052" u="none" cap="none" strike="noStrik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Evitar redactar párrafos con textos extensos. </a:t>
            </a:r>
            <a:endParaRPr b="0" i="0" sz="5052" u="none" cap="none" strike="noStrike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indent="-1160819" lvl="0" marL="167998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cme"/>
              <a:buChar char="●"/>
            </a:pPr>
            <a:r>
              <a:rPr b="0" i="0" lang="es-ES" sz="5052" u="none" cap="none" strike="noStrik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Procurar el uso de imágenes con alta resolución, emplear imágenes libres de derechos, preferiblemente usar imágenes del proyecto y en caso de fotografías contar con el consentimiento respectivo. </a:t>
            </a:r>
            <a:endParaRPr b="0" i="0" sz="5052" u="none" cap="none" strike="noStrike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indent="-1160819" lvl="0" marL="167998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cme"/>
              <a:buChar char="●"/>
            </a:pPr>
            <a:r>
              <a:rPr b="0" i="0" lang="es-ES" sz="5052" u="none" cap="none" strike="noStrik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Ilustrar el contenido pueden ser diagramas de flujo, mapas conceptuales, diagramas estadísticos, entre otros. </a:t>
            </a:r>
            <a:endParaRPr b="0" i="0" sz="5052" u="none" cap="none" strike="noStrike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indent="-1160819" lvl="0" marL="167998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cme"/>
              <a:buChar char="●"/>
            </a:pPr>
            <a:r>
              <a:rPr b="0" i="0" lang="es-ES" sz="5052" u="none" cap="none" strike="noStrik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Los textos e imágenes se pueden distribuir en el póster, con un diseño estético, manteniendo la secuencia indicada. </a:t>
            </a:r>
            <a:endParaRPr b="0" i="0" sz="5052" u="none" cap="none" strike="noStrike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indent="-1160819" lvl="0" marL="167998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75"/>
              <a:buFont typeface="Acme"/>
              <a:buChar char="●"/>
            </a:pPr>
            <a:r>
              <a:rPr b="0" i="0" lang="es-ES" sz="5052" u="none" cap="none" strike="noStrik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Fase del proyecto: en curso o culminado. </a:t>
            </a:r>
            <a:endParaRPr b="0" i="0" sz="5052" u="none" cap="none" strike="noStrike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1679981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052" u="none" cap="none" strike="noStrike">
              <a:solidFill>
                <a:schemeClr val="dk1"/>
              </a:solidFill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85" name="Google Shape;85;g2204af18368_0_36"/>
          <p:cNvSpPr txBox="1"/>
          <p:nvPr/>
        </p:nvSpPr>
        <p:spPr>
          <a:xfrm>
            <a:off x="3179485" y="3347774"/>
            <a:ext cx="194094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4409"/>
              </a:spcBef>
              <a:spcAft>
                <a:spcPts val="4409"/>
              </a:spcAft>
              <a:buNone/>
            </a:pPr>
            <a:r>
              <a:rPr b="1" i="0" lang="es-ES" sz="7349" u="none" cap="none" strike="noStrike">
                <a:solidFill>
                  <a:srgbClr val="C656A2"/>
                </a:solidFill>
                <a:latin typeface="Acme"/>
                <a:ea typeface="Acme"/>
                <a:cs typeface="Acme"/>
                <a:sym typeface="Acme"/>
              </a:rPr>
              <a:t>INSTRUCCIONES PARA EL DISEÑO DEL PÓSTER </a:t>
            </a:r>
            <a:endParaRPr b="1" i="0" sz="7349" u="none" cap="none" strike="noStrike">
              <a:solidFill>
                <a:srgbClr val="C656A2"/>
              </a:solidFill>
              <a:latin typeface="Acme"/>
              <a:ea typeface="Acme"/>
              <a:cs typeface="Acme"/>
              <a:sym typeface="Acme"/>
            </a:endParaRPr>
          </a:p>
        </p:txBody>
      </p:sp>
      <p:pic>
        <p:nvPicPr>
          <p:cNvPr id="86" name="Google Shape;86;g2204af18368_0_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88371" y="23923700"/>
            <a:ext cx="9976737" cy="997683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2204af18368_0_36"/>
          <p:cNvSpPr txBox="1"/>
          <p:nvPr/>
        </p:nvSpPr>
        <p:spPr>
          <a:xfrm>
            <a:off x="2419771" y="26310519"/>
            <a:ext cx="13028700" cy="52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7349" u="none" cap="none" strike="noStrike">
                <a:solidFill>
                  <a:srgbClr val="674EA7"/>
                </a:solidFill>
                <a:latin typeface="Acme"/>
                <a:ea typeface="Acme"/>
                <a:cs typeface="Acme"/>
                <a:sym typeface="Acme"/>
              </a:rPr>
              <a:t>I ENCUENTRO DE  INVESTIGACIÓN:</a:t>
            </a:r>
            <a:endParaRPr b="1" i="0" sz="7349" u="none" cap="none" strike="noStrike">
              <a:solidFill>
                <a:srgbClr val="674EA7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7349" u="none" cap="none" strike="noStrike">
                <a:solidFill>
                  <a:srgbClr val="CC4125"/>
                </a:solidFill>
                <a:latin typeface="Acme"/>
                <a:ea typeface="Acme"/>
                <a:cs typeface="Acme"/>
                <a:sym typeface="Acme"/>
              </a:rPr>
              <a:t>Nuevas perspectivas en el Derecho Administrativo.</a:t>
            </a:r>
            <a:endParaRPr b="1" i="0" sz="7349" u="none" cap="none" strike="noStrike">
              <a:solidFill>
                <a:srgbClr val="CC4125"/>
              </a:solidFill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88" name="Google Shape;88;g2204af18368_0_36"/>
          <p:cNvSpPr txBox="1"/>
          <p:nvPr/>
        </p:nvSpPr>
        <p:spPr>
          <a:xfrm>
            <a:off x="1205964" y="31826722"/>
            <a:ext cx="14242500" cy="21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1679981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3950" u="none" cap="none" strike="noStrik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rPr>
              <a:t>*A continuación encontrarán el Formato de Póster que debe acoger para la presentación de su propuesta. *</a:t>
            </a:r>
            <a:endParaRPr b="0" i="0" sz="4041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f2b173ad32_0_0"/>
          <p:cNvSpPr txBox="1"/>
          <p:nvPr/>
        </p:nvSpPr>
        <p:spPr>
          <a:xfrm>
            <a:off x="3864948" y="6989823"/>
            <a:ext cx="3261600" cy="1140300"/>
          </a:xfrm>
          <a:prstGeom prst="rect">
            <a:avLst/>
          </a:prstGeom>
          <a:solidFill>
            <a:srgbClr val="C00000">
              <a:alpha val="74117"/>
            </a:srgbClr>
          </a:solidFill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4409"/>
              </a:spcBef>
              <a:spcAft>
                <a:spcPts val="4409"/>
              </a:spcAft>
              <a:buNone/>
            </a:pPr>
            <a:r>
              <a:rPr b="0" i="0" lang="es-ES" sz="3000" u="none" cap="none" strike="noStrike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AUTORES:</a:t>
            </a:r>
            <a:endParaRPr b="0" i="0" sz="3000" u="none" cap="none" strike="noStrike">
              <a:solidFill>
                <a:schemeClr val="lt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94" name="Google Shape;94;g2f2b173ad32_0_0"/>
          <p:cNvSpPr txBox="1"/>
          <p:nvPr/>
        </p:nvSpPr>
        <p:spPr>
          <a:xfrm>
            <a:off x="2467819" y="11581924"/>
            <a:ext cx="9751500" cy="48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4409"/>
              </a:spcBef>
              <a:spcAft>
                <a:spcPts val="4409"/>
              </a:spcAft>
              <a:buNone/>
            </a:pPr>
            <a:r>
              <a:rPr i="0" lang="es-E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 resumen debe redactarse en español y tener una extensión entre 200 y 250 palabras, utilizando la fuente Times New Roman en tamaño de 10 puntos. Debe incluir los siguientes elementos: Título, Introducción, Objetivo General, Metodología Empleada, Resultados (encontrados o potenciales), Pertinencia o Alcance de la Propuesta y Conclusiones. El texto debe ser claro, conciso, atractivo y enfocado en transmitir la esencia de la investigación.</a:t>
            </a:r>
            <a:endParaRPr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g2f2b173ad32_0_0"/>
          <p:cNvSpPr txBox="1"/>
          <p:nvPr/>
        </p:nvSpPr>
        <p:spPr>
          <a:xfrm>
            <a:off x="4578748" y="9686872"/>
            <a:ext cx="5157948" cy="1851850"/>
          </a:xfrm>
          <a:prstGeom prst="rect">
            <a:avLst/>
          </a:prstGeom>
          <a:noFill/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7625" u="none" cap="none" strike="noStrike">
                <a:solidFill>
                  <a:srgbClr val="F6B26B"/>
                </a:solidFill>
                <a:latin typeface="Acme"/>
                <a:ea typeface="Acme"/>
                <a:cs typeface="Acme"/>
                <a:sym typeface="Acme"/>
              </a:rPr>
              <a:t>RESUMEN</a:t>
            </a:r>
            <a:endParaRPr b="1" i="0" sz="7625" u="none" cap="none" strike="noStrike">
              <a:solidFill>
                <a:srgbClr val="F6B26B"/>
              </a:solidFill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96" name="Google Shape;96;g2f2b173ad32_0_0"/>
          <p:cNvSpPr txBox="1"/>
          <p:nvPr/>
        </p:nvSpPr>
        <p:spPr>
          <a:xfrm>
            <a:off x="2684719" y="17332116"/>
            <a:ext cx="8929125" cy="2728243"/>
          </a:xfrm>
          <a:prstGeom prst="rect">
            <a:avLst/>
          </a:prstGeom>
          <a:noFill/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7533" u="none" cap="none" strike="noStrike">
                <a:solidFill>
                  <a:srgbClr val="8E7CC3"/>
                </a:solidFill>
                <a:latin typeface="Acme"/>
                <a:ea typeface="Acme"/>
                <a:cs typeface="Acme"/>
                <a:sym typeface="Acme"/>
              </a:rPr>
              <a:t>PALABRAS CLAVE</a:t>
            </a:r>
            <a:endParaRPr b="0" i="0" sz="7533" u="none" cap="none" strike="noStrike">
              <a:solidFill>
                <a:srgbClr val="8E7CC3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787" u="none" cap="none" strike="noStrike">
              <a:solidFill>
                <a:srgbClr val="8E7CC3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97" name="Google Shape;97;g2f2b173ad32_0_0"/>
          <p:cNvSpPr txBox="1"/>
          <p:nvPr/>
        </p:nvSpPr>
        <p:spPr>
          <a:xfrm>
            <a:off x="3216645" y="19072558"/>
            <a:ext cx="8496000" cy="16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ES" sz="304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Delimite de manera clara y precisa de tres a cinco palabras clave (separadas por comas). </a:t>
            </a:r>
            <a:endParaRPr i="0" sz="304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g2f2b173ad32_0_0"/>
          <p:cNvSpPr txBox="1"/>
          <p:nvPr/>
        </p:nvSpPr>
        <p:spPr>
          <a:xfrm>
            <a:off x="3782800" y="28201856"/>
            <a:ext cx="7073851" cy="2728243"/>
          </a:xfrm>
          <a:prstGeom prst="rect">
            <a:avLst/>
          </a:prstGeom>
          <a:noFill/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7533" u="none" cap="none" strike="noStrike">
                <a:solidFill>
                  <a:srgbClr val="76A5AF"/>
                </a:solidFill>
                <a:latin typeface="Acme"/>
                <a:ea typeface="Acme"/>
                <a:cs typeface="Acme"/>
                <a:sym typeface="Acme"/>
              </a:rPr>
              <a:t>METODOLOGÍA</a:t>
            </a:r>
            <a:endParaRPr b="0" i="0" sz="7533" u="none" cap="none" strike="noStrike">
              <a:solidFill>
                <a:srgbClr val="76A5AF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787" u="none" cap="none" strike="noStrike">
              <a:solidFill>
                <a:srgbClr val="76A5AF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99" name="Google Shape;99;g2f2b173ad32_0_0"/>
          <p:cNvSpPr txBox="1"/>
          <p:nvPr/>
        </p:nvSpPr>
        <p:spPr>
          <a:xfrm>
            <a:off x="2553619" y="29926408"/>
            <a:ext cx="9751500" cy="43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E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Describa detalladamente los procedimientos racionales empleados para llevar a cabo la investigación y alcanzar los objetivos propuestos. Esta sección debe incluir la línea y sublínea de investigación, el tipo, enfoque y debe exponer de manera sintética la metodología, preferiblemente ha de ser esquemático, con figuras demostrativas o con frases cortas. </a:t>
            </a:r>
            <a:endParaRPr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g2f2b173ad32_0_0"/>
          <p:cNvSpPr txBox="1"/>
          <p:nvPr/>
        </p:nvSpPr>
        <p:spPr>
          <a:xfrm>
            <a:off x="2078042" y="22187647"/>
            <a:ext cx="10483454" cy="3887471"/>
          </a:xfrm>
          <a:prstGeom prst="rect">
            <a:avLst/>
          </a:prstGeom>
          <a:noFill/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7533" u="none" cap="none" strike="noStrike">
                <a:solidFill>
                  <a:srgbClr val="F1C232"/>
                </a:solidFill>
                <a:latin typeface="Acme"/>
                <a:ea typeface="Acme"/>
                <a:cs typeface="Acme"/>
                <a:sym typeface="Acme"/>
              </a:rPr>
              <a:t>PROBLEMA DE INVESTIGACIÓN</a:t>
            </a:r>
            <a:endParaRPr b="0" i="0" sz="7533" u="none" cap="none" strike="noStrike">
              <a:solidFill>
                <a:srgbClr val="F1C232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787" u="none" cap="none" strike="noStrike">
              <a:solidFill>
                <a:srgbClr val="F1C232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01" name="Google Shape;101;g2f2b173ad32_0_0"/>
          <p:cNvSpPr txBox="1"/>
          <p:nvPr/>
        </p:nvSpPr>
        <p:spPr>
          <a:xfrm>
            <a:off x="2752036" y="24959718"/>
            <a:ext cx="9425100" cy="29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ES" sz="294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Delimite de forma  clara y precisa del objeto de la investigación a través de una pregunta específica. Es fundamental que la formulación del problema se enmarque dentro de una temática bien definida.</a:t>
            </a:r>
            <a:endParaRPr i="0" sz="2940" u="none" cap="none" strike="noStrik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2940" u="none" cap="none" strike="noStrike">
              <a:solidFill>
                <a:srgbClr val="3F3F3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g2f2b173ad32_0_0"/>
          <p:cNvSpPr txBox="1"/>
          <p:nvPr/>
        </p:nvSpPr>
        <p:spPr>
          <a:xfrm rot="5400000">
            <a:off x="21587813" y="17582222"/>
            <a:ext cx="5102830" cy="14700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5144" u="none" cap="none" strike="noStrike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Alto 100 cm</a:t>
            </a:r>
            <a:endParaRPr b="0" i="0" sz="5144" u="none" cap="none" strike="noStrike">
              <a:solidFill>
                <a:schemeClr val="lt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03" name="Google Shape;103;g2f2b173ad32_0_0"/>
          <p:cNvSpPr txBox="1"/>
          <p:nvPr/>
        </p:nvSpPr>
        <p:spPr>
          <a:xfrm>
            <a:off x="9758559" y="1506801"/>
            <a:ext cx="5157948" cy="14700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5144" u="none" cap="none" strike="noStrike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rPr>
              <a:t>Ancho 70 cm</a:t>
            </a:r>
            <a:endParaRPr b="0" i="0" sz="5144" u="none" cap="none" strike="noStrike">
              <a:solidFill>
                <a:schemeClr val="lt1"/>
              </a:solidFill>
              <a:latin typeface="Chau Philomene One"/>
              <a:ea typeface="Chau Philomene One"/>
              <a:cs typeface="Chau Philomene One"/>
              <a:sym typeface="Chau Philomene One"/>
            </a:endParaRPr>
          </a:p>
        </p:txBody>
      </p:sp>
      <p:sp>
        <p:nvSpPr>
          <p:cNvPr id="104" name="Google Shape;104;g2f2b173ad32_0_0"/>
          <p:cNvSpPr txBox="1"/>
          <p:nvPr/>
        </p:nvSpPr>
        <p:spPr>
          <a:xfrm>
            <a:off x="13516013" y="11003049"/>
            <a:ext cx="9751486" cy="2996907"/>
          </a:xfrm>
          <a:prstGeom prst="rect">
            <a:avLst/>
          </a:prstGeom>
          <a:noFill/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7533" u="none" cap="small" strike="noStrike">
                <a:solidFill>
                  <a:srgbClr val="5D98E5"/>
                </a:solidFill>
                <a:latin typeface="Acme"/>
                <a:ea typeface="Acme"/>
                <a:cs typeface="Acme"/>
                <a:sym typeface="Acme"/>
              </a:rPr>
              <a:t>RESULTADOS Y DISCUSIÓN</a:t>
            </a:r>
            <a:endParaRPr b="1" i="0" sz="7533" u="none" cap="none" strike="noStrike">
              <a:solidFill>
                <a:srgbClr val="5D98E5"/>
              </a:solidFill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05" name="Google Shape;105;g2f2b173ad32_0_0"/>
          <p:cNvSpPr txBox="1"/>
          <p:nvPr/>
        </p:nvSpPr>
        <p:spPr>
          <a:xfrm>
            <a:off x="13772308" y="13732537"/>
            <a:ext cx="9238800" cy="48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ES" sz="304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Debe presentar y discutir los resultados de su investigación, comparándolos con estudios similares previamente publicados. Asegúrese de incluir figuras y tablas, centradas y numeradas correctamente.</a:t>
            </a:r>
            <a:endParaRPr i="0" sz="304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4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s-ES" sz="304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puede presentar en forma de gráficos, tablas y figuras con muy poco texto.  La discusión no se presenta en el póster; el autor debe estar presente para realizar la socialización. </a:t>
            </a:r>
            <a:endParaRPr i="0" sz="304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g2f2b173ad32_0_0"/>
          <p:cNvSpPr txBox="1"/>
          <p:nvPr/>
        </p:nvSpPr>
        <p:spPr>
          <a:xfrm>
            <a:off x="14854823" y="19072558"/>
            <a:ext cx="7073851" cy="1781061"/>
          </a:xfrm>
          <a:prstGeom prst="rect">
            <a:avLst/>
          </a:prstGeom>
          <a:noFill/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7165" u="none" cap="none" strike="noStrike">
                <a:solidFill>
                  <a:srgbClr val="93C47D"/>
                </a:solidFill>
                <a:latin typeface="Acme"/>
                <a:ea typeface="Acme"/>
                <a:cs typeface="Acme"/>
                <a:sym typeface="Acme"/>
              </a:rPr>
              <a:t>CONCLUSIONES</a:t>
            </a:r>
            <a:endParaRPr b="0" i="0" sz="7165" u="none" cap="none" strike="noStrike">
              <a:solidFill>
                <a:srgbClr val="93C47D"/>
              </a:solidFill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07" name="Google Shape;107;g2f2b173ad32_0_0"/>
          <p:cNvSpPr txBox="1"/>
          <p:nvPr/>
        </p:nvSpPr>
        <p:spPr>
          <a:xfrm>
            <a:off x="13772389" y="20412436"/>
            <a:ext cx="9238800" cy="68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4409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104999" rtl="0" algn="just">
              <a:lnSpc>
                <a:spcPct val="100000"/>
              </a:lnSpc>
              <a:spcBef>
                <a:spcPts val="4409"/>
              </a:spcBef>
              <a:spcAft>
                <a:spcPts val="0"/>
              </a:spcAft>
              <a:buNone/>
            </a:pPr>
            <a:r>
              <a:rPr i="0" lang="es-ES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 conclusiones deben presentarse de manera clara y directa, proporcionando respuestas precisas al interrogante que motivó el estudio. Además, deben vincularse explícitamente con los objetivos planteados, demostrando cómo se han alcanzado o qué aprendizajes se derivan del proceso investigativo, deben ser breves y estar numeradas. </a:t>
            </a:r>
            <a:endParaRPr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104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104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104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104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g2f2b173ad32_0_0"/>
          <p:cNvSpPr txBox="1"/>
          <p:nvPr/>
        </p:nvSpPr>
        <p:spPr>
          <a:xfrm>
            <a:off x="15040022" y="27717184"/>
            <a:ext cx="7074000" cy="29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7533" u="none" cap="none" strike="noStrike">
                <a:solidFill>
                  <a:srgbClr val="E06666"/>
                </a:solidFill>
                <a:latin typeface="Acme"/>
                <a:ea typeface="Acme"/>
                <a:cs typeface="Acme"/>
                <a:sym typeface="Acme"/>
              </a:rPr>
              <a:t>BIBLIOGRAFÍA</a:t>
            </a:r>
            <a:endParaRPr b="0" i="0" sz="7533" u="none" cap="none" strike="noStrike">
              <a:solidFill>
                <a:srgbClr val="E06666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7533" u="none" cap="none" strike="noStrike">
              <a:solidFill>
                <a:srgbClr val="E06666"/>
              </a:solidFill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09" name="Google Shape;109;g2f2b173ad32_0_0"/>
          <p:cNvSpPr txBox="1"/>
          <p:nvPr/>
        </p:nvSpPr>
        <p:spPr>
          <a:xfrm>
            <a:off x="45486727" y="14196080"/>
            <a:ext cx="25305802" cy="1569016"/>
          </a:xfrm>
          <a:prstGeom prst="rect">
            <a:avLst/>
          </a:prstGeom>
          <a:noFill/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78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0" name="Google Shape;110;g2f2b173ad32_0_0"/>
          <p:cNvCxnSpPr/>
          <p:nvPr/>
        </p:nvCxnSpPr>
        <p:spPr>
          <a:xfrm flipH="1">
            <a:off x="13187821" y="9686780"/>
            <a:ext cx="191811" cy="23317142"/>
          </a:xfrm>
          <a:prstGeom prst="straightConnector1">
            <a:avLst/>
          </a:prstGeom>
          <a:noFill/>
          <a:ln cap="flat" cmpd="sng" w="19050">
            <a:solidFill>
              <a:srgbClr val="C27BA0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11" name="Google Shape;111;g2f2b173ad32_0_0"/>
          <p:cNvCxnSpPr/>
          <p:nvPr/>
        </p:nvCxnSpPr>
        <p:spPr>
          <a:xfrm>
            <a:off x="1813292" y="22007319"/>
            <a:ext cx="10671958" cy="52913"/>
          </a:xfrm>
          <a:prstGeom prst="straightConnector1">
            <a:avLst/>
          </a:prstGeom>
          <a:noFill/>
          <a:ln cap="flat" cmpd="sng" w="19050">
            <a:solidFill>
              <a:srgbClr val="5D98E5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12" name="Google Shape;112;g2f2b173ad32_0_0"/>
          <p:cNvCxnSpPr/>
          <p:nvPr/>
        </p:nvCxnSpPr>
        <p:spPr>
          <a:xfrm>
            <a:off x="1817333" y="16996078"/>
            <a:ext cx="10619045" cy="52913"/>
          </a:xfrm>
          <a:prstGeom prst="straightConnector1">
            <a:avLst/>
          </a:prstGeom>
          <a:noFill/>
          <a:ln cap="flat" cmpd="sng" w="19050">
            <a:solidFill>
              <a:srgbClr val="E06666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13" name="Google Shape;113;g2f2b173ad32_0_0"/>
          <p:cNvCxnSpPr/>
          <p:nvPr/>
        </p:nvCxnSpPr>
        <p:spPr>
          <a:xfrm>
            <a:off x="1907819" y="27712361"/>
            <a:ext cx="10849438" cy="28661"/>
          </a:xfrm>
          <a:prstGeom prst="straightConnector1">
            <a:avLst/>
          </a:prstGeom>
          <a:noFill/>
          <a:ln cap="flat" cmpd="sng" w="19050">
            <a:solidFill>
              <a:srgbClr val="F6B26B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14" name="Google Shape;114;g2f2b173ad32_0_0"/>
          <p:cNvCxnSpPr/>
          <p:nvPr/>
        </p:nvCxnSpPr>
        <p:spPr>
          <a:xfrm>
            <a:off x="14006049" y="18541404"/>
            <a:ext cx="8771487" cy="5512"/>
          </a:xfrm>
          <a:prstGeom prst="straightConnector1">
            <a:avLst/>
          </a:prstGeom>
          <a:noFill/>
          <a:ln cap="flat" cmpd="sng" w="19050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115" name="Google Shape;115;g2f2b173ad32_0_0"/>
          <p:cNvCxnSpPr/>
          <p:nvPr/>
        </p:nvCxnSpPr>
        <p:spPr>
          <a:xfrm>
            <a:off x="13888004" y="26742144"/>
            <a:ext cx="8771487" cy="5512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116" name="Google Shape;116;g2f2b173ad32_0_0"/>
          <p:cNvSpPr txBox="1"/>
          <p:nvPr/>
        </p:nvSpPr>
        <p:spPr>
          <a:xfrm>
            <a:off x="1817325" y="5120129"/>
            <a:ext cx="16143000" cy="16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6000" u="none" cap="none" strike="noStrike">
                <a:solidFill>
                  <a:srgbClr val="C00000"/>
                </a:solidFill>
                <a:latin typeface="Acme"/>
                <a:ea typeface="Acme"/>
                <a:cs typeface="Acme"/>
                <a:sym typeface="Acme"/>
              </a:rPr>
              <a:t>TÍTULO DEL PÓSTER </a:t>
            </a:r>
            <a:endParaRPr b="1" i="0" sz="6000" u="none" cap="none" strike="noStrike">
              <a:solidFill>
                <a:srgbClr val="C00000"/>
              </a:solidFill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17" name="Google Shape;117;g2f2b173ad32_0_0"/>
          <p:cNvSpPr txBox="1"/>
          <p:nvPr/>
        </p:nvSpPr>
        <p:spPr>
          <a:xfrm>
            <a:off x="14262323" y="29612457"/>
            <a:ext cx="9238800" cy="1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409"/>
              </a:spcBef>
              <a:spcAft>
                <a:spcPts val="4409"/>
              </a:spcAft>
              <a:buNone/>
            </a:pPr>
            <a:r>
              <a:t/>
            </a:r>
            <a:endParaRPr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8" name="Google Shape;118;g2f2b173ad32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901581" y="2684031"/>
            <a:ext cx="7960421" cy="796042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2f2b173ad32_0_0"/>
          <p:cNvSpPr txBox="1"/>
          <p:nvPr/>
        </p:nvSpPr>
        <p:spPr>
          <a:xfrm>
            <a:off x="2406725" y="2560775"/>
            <a:ext cx="5469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5"/>
              <a:buFont typeface="Arial"/>
              <a:buNone/>
            </a:pPr>
            <a:r>
              <a:rPr b="1" i="0" lang="es-ES" sz="2000" u="none" cap="none" strike="noStrike">
                <a:solidFill>
                  <a:srgbClr val="674EA7"/>
                </a:solidFill>
                <a:latin typeface="Acme"/>
                <a:ea typeface="Acme"/>
                <a:cs typeface="Acme"/>
                <a:sym typeface="Acme"/>
              </a:rPr>
              <a:t>I ENCUENTRO DE  INVESTIGACIÓN:</a:t>
            </a:r>
            <a:endParaRPr b="1" i="0" sz="2000" u="none" cap="none" strike="noStrike">
              <a:solidFill>
                <a:srgbClr val="674EA7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75"/>
              <a:buFont typeface="Arial"/>
              <a:buNone/>
            </a:pPr>
            <a:r>
              <a:rPr b="1" i="0" lang="es-ES" sz="2000" u="none" cap="none" strike="noStrike">
                <a:solidFill>
                  <a:srgbClr val="CC4125"/>
                </a:solidFill>
                <a:latin typeface="Acme"/>
                <a:ea typeface="Acme"/>
                <a:cs typeface="Acme"/>
                <a:sym typeface="Acme"/>
              </a:rPr>
              <a:t>Nuevas perspectivas en el Derecho Administrativo.</a:t>
            </a:r>
            <a:endParaRPr b="1" i="0" sz="2000" u="none" cap="none" strike="noStrike">
              <a:solidFill>
                <a:srgbClr val="CC4125"/>
              </a:solidFill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20" name="Google Shape;120;g2f2b173ad32_0_0"/>
          <p:cNvSpPr txBox="1"/>
          <p:nvPr/>
        </p:nvSpPr>
        <p:spPr>
          <a:xfrm>
            <a:off x="1439100" y="3361175"/>
            <a:ext cx="7240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5"/>
              <a:buFont typeface="Arial"/>
              <a:buNone/>
            </a:pPr>
            <a:r>
              <a:rPr b="1" i="0" lang="es-ES" sz="2000" u="none" cap="none" strike="noStrike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</a:rPr>
              <a:t>Coordinan:</a:t>
            </a:r>
            <a:r>
              <a:rPr b="0" i="0" lang="es-ES" sz="2000" u="none" cap="none" strike="noStrike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</a:rPr>
              <a:t> Adriana del Pilar León García - Alba Marcela Jaimes Reyes </a:t>
            </a:r>
            <a:endParaRPr b="0" i="0" sz="2000" u="none" cap="none" strike="noStrike"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75"/>
              <a:buFont typeface="Arial"/>
              <a:buNone/>
            </a:pPr>
            <a:r>
              <a:rPr b="1" lang="es-ES" sz="200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</a:rPr>
              <a:t>Organizan: </a:t>
            </a:r>
            <a:r>
              <a:rPr lang="es-ES" sz="2000">
                <a:solidFill>
                  <a:srgbClr val="000000"/>
                </a:solidFill>
                <a:latin typeface="Acme"/>
                <a:ea typeface="Acme"/>
                <a:cs typeface="Acme"/>
                <a:sym typeface="Acme"/>
              </a:rPr>
              <a:t>Grupo de Investigación en Derecho, Democracia y Sociedad - Grupo de Investigación en Derechos Humanos y Contextos</a:t>
            </a:r>
            <a:endParaRPr sz="2000">
              <a:solidFill>
                <a:srgbClr val="000000"/>
              </a:solidFill>
              <a:latin typeface="Acme"/>
              <a:ea typeface="Acme"/>
              <a:cs typeface="Acme"/>
              <a:sym typeface="Acme"/>
            </a:endParaRPr>
          </a:p>
        </p:txBody>
      </p:sp>
      <p:sp>
        <p:nvSpPr>
          <p:cNvPr id="121" name="Google Shape;121;g2f2b173ad32_0_0"/>
          <p:cNvSpPr txBox="1"/>
          <p:nvPr/>
        </p:nvSpPr>
        <p:spPr>
          <a:xfrm>
            <a:off x="13701169" y="30137608"/>
            <a:ext cx="9751500" cy="30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35925" lIns="335925" spcFirstLastPara="1" rIns="335925" wrap="square" tIns="335925">
            <a:spAutoFit/>
          </a:bodyPr>
          <a:lstStyle/>
          <a:p>
            <a:pPr indent="0" lvl="0" marL="0" rtl="0" algn="ctr">
              <a:spcBef>
                <a:spcPts val="4409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s-ES" sz="3000" cap="small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sugiere incluir de 3 a 6 referentes debidamente citados en el póster. Formato APA séptima edición en orden alfabético. 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4409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HDOfficeLightV0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2014-11-24T01:32:24Z</dcterms:created>
  <dc:creator>Paulina</dc:creator>
</cp:coreProperties>
</file>